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5" r:id="rId7"/>
    <p:sldId id="276" r:id="rId8"/>
    <p:sldId id="278" r:id="rId9"/>
    <p:sldId id="298" r:id="rId10"/>
    <p:sldId id="299" r:id="rId11"/>
    <p:sldId id="293" r:id="rId12"/>
    <p:sldId id="274" r:id="rId13"/>
    <p:sldId id="281" r:id="rId14"/>
    <p:sldId id="294" r:id="rId15"/>
    <p:sldId id="289" r:id="rId16"/>
    <p:sldId id="305" r:id="rId17"/>
    <p:sldId id="279" r:id="rId18"/>
    <p:sldId id="297" r:id="rId19"/>
    <p:sldId id="301" r:id="rId20"/>
    <p:sldId id="285" r:id="rId21"/>
    <p:sldId id="288" r:id="rId22"/>
    <p:sldId id="286" r:id="rId23"/>
    <p:sldId id="287" r:id="rId24"/>
    <p:sldId id="307" r:id="rId25"/>
    <p:sldId id="306" r:id="rId26"/>
    <p:sldId id="300" r:id="rId27"/>
    <p:sldId id="277" r:id="rId28"/>
    <p:sldId id="271" r:id="rId29"/>
    <p:sldId id="302" r:id="rId30"/>
    <p:sldId id="303" r:id="rId31"/>
    <p:sldId id="27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dissections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16/5/2019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smtClean="0"/>
              <a:t>~20 busy </a:t>
            </a:r>
            <a:r>
              <a:rPr lang="en-GB" dirty="0"/>
              <a:t>Manhattan plots (excessive number of significant hits) were </a:t>
            </a:r>
            <a:r>
              <a:rPr lang="en-GB" dirty="0" smtClean="0"/>
              <a:t>closely </a:t>
            </a:r>
            <a:r>
              <a:rPr lang="en-GB" dirty="0"/>
              <a:t>related to this.</a:t>
            </a:r>
          </a:p>
          <a:p>
            <a:r>
              <a:rPr lang="en-GB" dirty="0"/>
              <a:t>Although higher MAF </a:t>
            </a:r>
            <a:r>
              <a:rPr lang="en-GB" dirty="0" err="1"/>
              <a:t>cutoff</a:t>
            </a:r>
            <a:r>
              <a:rPr lang="en-GB" dirty="0"/>
              <a:t> could do away with busy </a:t>
            </a:r>
            <a:r>
              <a:rPr lang="en-GB" dirty="0" smtClean="0"/>
              <a:t>Manhattan </a:t>
            </a:r>
            <a:r>
              <a:rPr lang="en-GB" dirty="0"/>
              <a:t>plots, </a:t>
            </a:r>
            <a:r>
              <a:rPr lang="en-GB" dirty="0" smtClean="0"/>
              <a:t>it is unusual to do so and the </a:t>
            </a:r>
            <a:r>
              <a:rPr lang="en-GB" dirty="0"/>
              <a:t>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(built from </a:t>
            </a:r>
            <a:r>
              <a:rPr lang="en-GB" dirty="0" err="1"/>
              <a:t>LocusZoom</a:t>
            </a:r>
            <a:r>
              <a:rPr lang="en-GB" dirty="0"/>
              <a:t> 1.4 </a:t>
            </a:r>
            <a:r>
              <a:rPr lang="en-GB" dirty="0" smtClean="0"/>
              <a:t>at TRYGGVE and </a:t>
            </a:r>
            <a:r>
              <a:rPr lang="en-GB" dirty="0"/>
              <a:t>also curated databases at cardio), and UK10K+1KG as LD references, with balanced (</a:t>
            </a:r>
            <a:r>
              <a:rPr lang="en-GB" i="1" dirty="0"/>
              <a:t>in </a:t>
            </a:r>
            <a:r>
              <a:rPr lang="en-GB" i="1" dirty="0" err="1"/>
              <a:t>silico</a:t>
            </a:r>
            <a:r>
              <a:rPr lang="en-GB" i="1" dirty="0"/>
              <a:t> </a:t>
            </a:r>
            <a:r>
              <a:rPr lang="en-GB" dirty="0"/>
              <a:t>experiment) and comparable parameters, i.e</a:t>
            </a:r>
            <a:r>
              <a:rPr lang="en-GB" dirty="0" smtClean="0"/>
              <a:t>., PLINK --</a:t>
            </a:r>
            <a:r>
              <a:rPr lang="en-GB" dirty="0"/>
              <a:t>clump-r2 0.1 can also give overlap with approximately independent LD bocks (see </a:t>
            </a:r>
            <a:r>
              <a:rPr lang="en-GB" dirty="0" smtClean="0"/>
              <a:t>INF1.UK10K+1KG.AILD.r2-0.1.ranges). GCTA </a:t>
            </a:r>
            <a:r>
              <a:rPr lang="en-GB" dirty="0"/>
              <a:t>--</a:t>
            </a:r>
            <a:r>
              <a:rPr lang="en-GB" dirty="0" err="1"/>
              <a:t>cojo</a:t>
            </a:r>
            <a:r>
              <a:rPr lang="en-GB" dirty="0"/>
              <a:t>-collinear </a:t>
            </a:r>
            <a:r>
              <a:rPr lang="en-GB" dirty="0" smtClean="0"/>
              <a:t>0.9 </a:t>
            </a:r>
            <a:r>
              <a:rPr lang="en-GB" dirty="0"/>
              <a:t>gives near-independent (primary + </a:t>
            </a:r>
            <a:r>
              <a:rPr lang="en-GB" dirty="0" smtClean="0"/>
              <a:t>secondary as described by </a:t>
            </a:r>
            <a:r>
              <a:rPr lang="en-GB" dirty="0" err="1" smtClean="0"/>
              <a:t>Yengo</a:t>
            </a:r>
            <a:r>
              <a:rPr lang="en-GB" dirty="0" smtClean="0"/>
              <a:t> et al 2018) </a:t>
            </a:r>
            <a:r>
              <a:rPr lang="en-GB" dirty="0"/>
              <a:t>signals</a:t>
            </a:r>
            <a:r>
              <a:rPr lang="en-GB" dirty="0" smtClean="0"/>
              <a:t>. Ultimately both were subject to AILD blocks.</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Statistics on AILD 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autosomal regions have flanking distances #SNPs correspondence such that are 250kb (36), 500kb (300) and 10mb (1701), which are close to </a:t>
            </a:r>
            <a:r>
              <a:rPr lang="en-GB" smtClean="0"/>
              <a:t>GCTA but +</a:t>
            </a:r>
            <a:r>
              <a:rPr lang="en-GB" dirty="0" smtClean="0"/>
              <a:t>53 (PLINK) signals.</a:t>
            </a:r>
          </a:p>
          <a:p>
            <a:r>
              <a:rPr lang="en-GB" dirty="0" smtClean="0"/>
              <a:t>Exclude regions with high LD including HLA, giving 1672 regions.</a:t>
            </a:r>
          </a:p>
          <a:p>
            <a:r>
              <a:rPr lang="en-GB" dirty="0" smtClean="0"/>
              <a:t>Overlap regions with GWAS </a:t>
            </a:r>
            <a:r>
              <a:rPr lang="en-GB" dirty="0" err="1" smtClean="0"/>
              <a:t>sumstats</a:t>
            </a:r>
            <a:r>
              <a:rPr lang="en-GB" dirty="0" smtClean="0"/>
              <a:t> to 233 protein-region pairs.</a:t>
            </a:r>
          </a:p>
          <a:p>
            <a:r>
              <a:rPr lang="en-GB" dirty="0" smtClean="0"/>
              <a:t>Obtain near-independent signals by PLINK and GCTA.</a:t>
            </a:r>
          </a:p>
          <a:p>
            <a:r>
              <a:rPr lang="en-GB" dirty="0" smtClean="0"/>
              <a:t>Conduct downstream analysis: cis/trans classification and </a:t>
            </a:r>
            <a:r>
              <a:rPr lang="en-GB" dirty="0" err="1" smtClean="0"/>
              <a:t>PhenoScanner</a:t>
            </a:r>
            <a:r>
              <a:rPr lang="en-GB" dirty="0" smtClean="0"/>
              <a:t> annotation.</a:t>
            </a:r>
          </a:p>
        </p:txBody>
      </p:sp>
    </p:spTree>
    <p:extLst>
      <p:ext uri="{BB962C8B-B14F-4D97-AF65-F5344CB8AC3E}">
        <p14:creationId xmlns:p14="http://schemas.microsoft.com/office/powerpoint/2010/main" val="1894525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a:bodyPr>
          <a:lstStyle/>
          <a:p>
            <a:r>
              <a:rPr lang="en-GB" dirty="0"/>
              <a:t>Manhattan, Q-Q, </a:t>
            </a:r>
            <a:r>
              <a:rPr lang="en-GB" dirty="0" err="1" smtClean="0"/>
              <a:t>LocusZoom</a:t>
            </a:r>
            <a:r>
              <a:rPr lang="en-GB" dirty="0" smtClean="0"/>
              <a:t> and </a:t>
            </a:r>
            <a:r>
              <a:rPr lang="en-GB" smtClean="0"/>
              <a:t>forest plots.</a:t>
            </a:r>
            <a:endParaRPr lang="en-GB" dirty="0"/>
          </a:p>
          <a:p>
            <a:r>
              <a:rPr lang="en-GB" dirty="0"/>
              <a:t>Identification of near-independent signals with </a:t>
            </a:r>
            <a:r>
              <a:rPr lang="en-GB" dirty="0" smtClean="0"/>
              <a:t>1KG, </a:t>
            </a:r>
            <a:r>
              <a:rPr lang="en-GB" dirty="0"/>
              <a:t>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 initially v1.1 and later v2.</a:t>
            </a:r>
            <a:endParaRPr lang="en-GB" dirty="0"/>
          </a:p>
        </p:txBody>
      </p:sp>
    </p:spTree>
    <p:extLst>
      <p:ext uri="{BB962C8B-B14F-4D97-AF65-F5344CB8AC3E}">
        <p14:creationId xmlns:p14="http://schemas.microsoft.com/office/powerpoint/2010/main" val="2840599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375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smtClean="0">
                <a:latin typeface="Arial" charset="0"/>
                <a:ea typeface="SimSun" pitchFamily="2" charset="-122"/>
              </a:rPr>
              <a:t>355 primary+20 </a:t>
            </a:r>
            <a:r>
              <a:rPr lang="en-GB" altLang="en-US" dirty="0">
                <a:latin typeface="Arial" charset="0"/>
                <a:ea typeface="SimSun" pitchFamily="2" charset="-122"/>
              </a:rPr>
              <a:t>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32334470"/>
              </p:ext>
            </p:extLst>
          </p:nvPr>
        </p:nvGraphicFramePr>
        <p:xfrm>
          <a:off x="838199" y="2463739"/>
          <a:ext cx="5927634" cy="2921920"/>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3235">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885442">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06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06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74378">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3447">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838199" y="3210461"/>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385659"/>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smtClean="0">
                <a:latin typeface="Arial" charset="0"/>
                <a:ea typeface="SimSun" pitchFamily="2" charset="-122"/>
              </a:rPr>
              <a:t>220 cis/155 trans signals, excluding 35 signals from regions in high LD.</a:t>
            </a:r>
            <a:endParaRPr lang="en-GB" altLang="en-US" sz="2400" dirty="0">
              <a:latin typeface="Arial" charset="0"/>
              <a:ea typeface="SimSun" pitchFamily="2" charset="-122"/>
            </a:endParaRP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v1.1. </a:t>
            </a:r>
            <a:r>
              <a:rPr lang="en-GB" smtClean="0"/>
              <a:t>esp. </a:t>
            </a:r>
            <a:r>
              <a:rPr lang="en-GB" dirty="0" smtClean="0"/>
              <a:t>on OPG by Kwan et al. (2014).</a:t>
            </a:r>
          </a:p>
          <a:p>
            <a:r>
              <a:rPr lang="en-GB" dirty="0" err="1" smtClean="0"/>
              <a:t>PhenoScanner</a:t>
            </a:r>
            <a:r>
              <a:rPr lang="en-GB" dirty="0" smtClean="0"/>
              <a:t> v2 results for INF1 as a whole and by proteins.</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470468"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418217" y="0"/>
            <a:ext cx="5773784"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838200" y="365125"/>
            <a:ext cx="10515600" cy="1325563"/>
          </a:xfrm>
        </p:spPr>
        <p:txBody>
          <a:bodyPr/>
          <a:lstStyle/>
          <a:p>
            <a:pPr algn="ctr"/>
            <a:r>
              <a:rPr lang="en-GB" b="1" dirty="0" smtClean="0"/>
              <a:t>Manhattan (L) and Q-Q plots (R) for OPG</a:t>
            </a:r>
            <a:endParaRPr lang="en-GB" b="1" dirty="0"/>
          </a:p>
        </p:txBody>
      </p:sp>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2662646" cy="1325563"/>
          </a:xfrm>
        </p:spPr>
        <p:txBody>
          <a:bodyPr/>
          <a:lstStyle/>
          <a:p>
            <a:pPr algn="ctr"/>
            <a:r>
              <a:rPr lang="el-GR" b="1" i="1" dirty="0" smtClean="0"/>
              <a:t>λ</a:t>
            </a:r>
            <a:r>
              <a:rPr lang="en-GB" sz="2400" b="1" i="1" dirty="0" smtClean="0"/>
              <a:t>GC</a:t>
            </a:r>
            <a:endParaRPr lang="en-GB" b="1" i="1"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05645" y="4355"/>
            <a:ext cx="6853645" cy="6853645"/>
          </a:xfrm>
          <a:prstGeom prst="rect">
            <a:avLst/>
          </a:prstGeom>
        </p:spPr>
      </p:pic>
    </p:spTree>
    <p:extLst>
      <p:ext uri="{BB962C8B-B14F-4D97-AF65-F5344CB8AC3E}">
        <p14:creationId xmlns:p14="http://schemas.microsoft.com/office/powerpoint/2010/main" val="25579644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Effect size ~ MAF (L) and b/</a:t>
            </a:r>
            <a:r>
              <a:rPr lang="en-GB" b="1" dirty="0" err="1" smtClean="0"/>
              <a:t>bJ</a:t>
            </a:r>
            <a:r>
              <a:rPr lang="en-GB" b="1" dirty="0" smtClean="0"/>
              <a:t> (R, r=0.93)</a:t>
            </a:r>
            <a:endParaRPr lang="en-GB" b="1" dirty="0"/>
          </a:p>
        </p:txBody>
      </p:sp>
      <p:pic>
        <p:nvPicPr>
          <p:cNvPr id="5" name="Picture 4"/>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215745" y="1480455"/>
            <a:ext cx="5377544" cy="5377544"/>
          </a:xfrm>
          <a:prstGeom prst="rect">
            <a:avLst/>
          </a:prstGeom>
        </p:spPr>
      </p:pic>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98711" y="1480455"/>
            <a:ext cx="5377545" cy="5377545"/>
          </a:xfrm>
          <a:prstGeom prst="rect">
            <a:avLst/>
          </a:prstGeom>
        </p:spPr>
      </p:pic>
    </p:spTree>
    <p:extLst>
      <p:ext uri="{BB962C8B-B14F-4D97-AF65-F5344CB8AC3E}">
        <p14:creationId xmlns:p14="http://schemas.microsoft.com/office/powerpoint/2010/main" val="943263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a:bodyPr>
          <a:lstStyle/>
          <a:p>
            <a:r>
              <a:rPr lang="en-GB" altLang="en-US" dirty="0" smtClean="0">
                <a:latin typeface="Arial" charset="0"/>
              </a:rPr>
              <a:t>The </a:t>
            </a:r>
            <a:r>
              <a:rPr lang="en-GB" altLang="en-US" dirty="0">
                <a:latin typeface="Arial" charset="0"/>
              </a:rPr>
              <a:t>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a:t>
            </a:r>
            <a:r>
              <a:rPr lang="en-GB" altLang="en-US" dirty="0" smtClean="0">
                <a:latin typeface="Arial" charset="0"/>
              </a:rPr>
              <a:t>The </a:t>
            </a:r>
            <a:r>
              <a:rPr lang="en-GB" altLang="en-US" dirty="0">
                <a:latin typeface="Arial" charset="0"/>
              </a:rPr>
              <a:t>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The </a:t>
            </a:r>
            <a:r>
              <a:rPr lang="en-GB" altLang="en-US" dirty="0">
                <a:latin typeface="Arial" charset="0"/>
              </a:rPr>
              <a:t>website https://jinghuazhao.github.io/INF/ </a:t>
            </a:r>
            <a:r>
              <a:rPr lang="en-GB" altLang="en-US" dirty="0" smtClean="0">
                <a:latin typeface="Arial" charset="0"/>
              </a:rPr>
              <a:t>provides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1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AILD </a:t>
            </a:r>
            <a:r>
              <a:rPr lang="en-GB" dirty="0"/>
              <a:t>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p>
          <a:p>
            <a:r>
              <a:rPr lang="en-GB" dirty="0" smtClean="0"/>
              <a:t>Effect size/AF plot and in relation to power/winner’s curse – INTERVAL </a:t>
            </a:r>
            <a:r>
              <a:rPr lang="en-GB" dirty="0"/>
              <a:t>vs INF1.</a:t>
            </a:r>
          </a:p>
          <a:p>
            <a:r>
              <a:rPr lang="en-GB" dirty="0"/>
              <a:t>Additional information on genotyping and cohort characteristics needs to be requested for the paper.</a:t>
            </a:r>
          </a:p>
          <a:p>
            <a:r>
              <a:rPr lang="en-GB" dirty="0" smtClean="0"/>
              <a:t>Further downstream </a:t>
            </a:r>
            <a:r>
              <a:rPr lang="en-GB" dirty="0"/>
              <a:t>analysis with </a:t>
            </a:r>
            <a:r>
              <a:rPr lang="en-GB" dirty="0" err="1" smtClean="0"/>
              <a:t>PhenoScanner</a:t>
            </a:r>
            <a:r>
              <a:rPr lang="en-GB" dirty="0" smtClean="0"/>
              <a:t>, </a:t>
            </a:r>
            <a:r>
              <a:rPr lang="en-GB" dirty="0" err="1" smtClean="0"/>
              <a:t>ProGeM</a:t>
            </a:r>
            <a:r>
              <a:rPr lang="en-GB" dirty="0" smtClean="0"/>
              <a:t>(?) and MR.</a:t>
            </a:r>
            <a:endParaRPr lang="en-GB" dirty="0"/>
          </a:p>
          <a:p>
            <a:r>
              <a:rPr lang="en-GB" dirty="0" smtClean="0"/>
              <a:t>Elementary </a:t>
            </a:r>
            <a:r>
              <a:rPr lang="en-GB" dirty="0"/>
              <a:t>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Additional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a:t>
            </a:r>
            <a:r>
              <a:rPr lang="en-US" dirty="0" smtClean="0"/>
              <a:t>plots.</a:t>
            </a:r>
            <a:endParaRPr lang="en-US" dirty="0"/>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a:t>
            </a:r>
            <a:r>
              <a:rPr lang="en-US" dirty="0" smtClean="0"/>
              <a:t>INTERVAL.</a:t>
            </a:r>
            <a:endParaRPr lang="en-US" dirty="0"/>
          </a:p>
          <a:p>
            <a:r>
              <a:rPr lang="en-US" dirty="0" smtClean="0"/>
              <a:t>Total </a:t>
            </a:r>
            <a:r>
              <a:rPr lang="en-US" dirty="0"/>
              <a:t># signals relative to other </a:t>
            </a:r>
            <a:r>
              <a:rPr lang="en-US" dirty="0" smtClean="0"/>
              <a:t>panels.</a:t>
            </a:r>
            <a:endParaRPr lang="en-US" dirty="0"/>
          </a:p>
        </p:txBody>
      </p:sp>
    </p:spTree>
    <p:extLst>
      <p:ext uri="{BB962C8B-B14F-4D97-AF65-F5344CB8AC3E}">
        <p14:creationId xmlns:p14="http://schemas.microsoft.com/office/powerpoint/2010/main" val="35930784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smtClean="0"/>
              <a:t>JAMA </a:t>
            </a:r>
            <a:r>
              <a:rPr lang="en-GB" altLang="en-US" i="1" dirty="0"/>
              <a:t>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a:t>
            </a:r>
            <a:r>
              <a:rPr lang="en-GB" altLang="en-US" i="1" dirty="0" smtClean="0"/>
              <a:t>Med </a:t>
            </a:r>
            <a:r>
              <a:rPr lang="en-GB" altLang="en-US" i="1" dirty="0"/>
              <a:t>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p>
          <a:p>
            <a:r>
              <a:rPr lang="en-GB" dirty="0" err="1" smtClean="0"/>
              <a:t>Yengo</a:t>
            </a:r>
            <a:r>
              <a:rPr lang="en-GB" dirty="0" smtClean="0"/>
              <a:t> L, et al. (2018). Meta-analysis </a:t>
            </a:r>
            <a:r>
              <a:rPr lang="en-GB" dirty="0"/>
              <a:t>of genome-wide association studies </a:t>
            </a:r>
            <a:r>
              <a:rPr lang="en-GB" dirty="0" smtClean="0"/>
              <a:t>for height </a:t>
            </a:r>
            <a:r>
              <a:rPr lang="en-GB" dirty="0"/>
              <a:t>and body mass index in ∼700 000 </a:t>
            </a:r>
            <a:r>
              <a:rPr lang="en-GB" dirty="0" smtClean="0"/>
              <a:t>individuals of </a:t>
            </a:r>
            <a:r>
              <a:rPr lang="en-GB" dirty="0"/>
              <a:t>European </a:t>
            </a:r>
            <a:r>
              <a:rPr lang="en-GB" dirty="0" smtClean="0"/>
              <a:t>ancestry. </a:t>
            </a:r>
            <a:r>
              <a:rPr lang="en-GB" i="1" dirty="0" smtClean="0"/>
              <a:t>Hum </a:t>
            </a:r>
            <a:r>
              <a:rPr lang="en-GB" i="1" dirty="0" err="1" smtClean="0"/>
              <a:t>Mol</a:t>
            </a:r>
            <a:r>
              <a:rPr lang="en-GB" i="1" dirty="0" smtClean="0"/>
              <a:t> Genet </a:t>
            </a:r>
            <a:r>
              <a:rPr lang="en-GB" dirty="0" smtClean="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t>
            </a:r>
            <a:r>
              <a:rPr lang="en-GB" dirty="0" smtClean="0"/>
              <a:t>AILD results including </a:t>
            </a:r>
            <a:r>
              <a:rPr lang="en-GB" dirty="0" err="1" smtClean="0"/>
              <a:t>PhenoScanner</a:t>
            </a:r>
            <a:r>
              <a:rPr lang="en-GB" dirty="0" smtClean="0"/>
              <a:t> v2.</a:t>
            </a:r>
          </a:p>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a:t>
            </a:r>
            <a:r>
              <a:rPr lang="en-GB" dirty="0" smtClean="0"/>
              <a:t>oligonucleotide-label(l)</a:t>
            </a:r>
            <a:r>
              <a:rPr lang="en-GB" dirty="0" err="1" smtClean="0"/>
              <a:t>ed</a:t>
            </a:r>
            <a:r>
              <a:rPr lang="en-GB" dirty="0" smtClean="0"/>
              <a:t> </a:t>
            </a:r>
            <a:r>
              <a:rPr lang="en-GB" dirty="0"/>
              <a:t>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Statistical analysis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1. Both 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 2. Both </a:t>
            </a:r>
            <a:r>
              <a:rPr lang="en-GB" altLang="en-US" dirty="0" err="1" smtClean="0">
                <a:latin typeface="Arial" charset="0"/>
                <a:ea typeface="SimSun" pitchFamily="2" charset="-122"/>
              </a:rPr>
              <a:t>Genomewide</a:t>
            </a:r>
            <a:r>
              <a:rPr lang="en-GB" altLang="en-US" dirty="0" smtClean="0">
                <a:latin typeface="Arial" charset="0"/>
                <a:ea typeface="SimSun" pitchFamily="2" charset="-122"/>
              </a:rPr>
              <a:t> and by 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(AILD) blocks; 3. </a:t>
            </a:r>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a:t>
            </a:r>
            <a:r>
              <a:rPr lang="en-GB" altLang="en-US" dirty="0" smtClean="0">
                <a:latin typeface="Arial" charset="0"/>
                <a:ea typeface="SimSun" pitchFamily="2" charset="-122"/>
              </a:rPr>
              <a:t>significance ~ 5e-10.</a:t>
            </a:r>
          </a:p>
          <a:p>
            <a:r>
              <a:rPr lang="en-GB" altLang="en-US" dirty="0" smtClean="0">
                <a:latin typeface="Arial" charset="0"/>
                <a:ea typeface="SimSun" pitchFamily="2" charset="-122"/>
              </a:rPr>
              <a:t>Other downstream analysis such as </a:t>
            </a:r>
            <a:r>
              <a:rPr lang="en-GB" altLang="en-US" dirty="0" err="1" smtClean="0">
                <a:latin typeface="Arial" charset="0"/>
                <a:ea typeface="SimSun" pitchFamily="2" charset="-122"/>
              </a:rPr>
              <a:t>PhenoScanner</a:t>
            </a:r>
            <a:r>
              <a:rPr lang="en-GB" altLang="en-US" dirty="0" smtClean="0">
                <a:latin typeface="Arial" charset="0"/>
                <a:ea typeface="SimSun" pitchFamily="2" charset="-122"/>
              </a:rPr>
              <a:t>.</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as quality control</a:t>
            </a:r>
            <a:endParaRPr lang="en-GB" b="1" dirty="0"/>
          </a:p>
        </p:txBody>
      </p:sp>
      <p:sp>
        <p:nvSpPr>
          <p:cNvPr id="3" name="Content Placeholder 2"/>
          <p:cNvSpPr>
            <a:spLocks noGrp="1"/>
          </p:cNvSpPr>
          <p:nvPr>
            <p:ph idx="1"/>
          </p:nvPr>
        </p:nvSpPr>
        <p:spPr/>
        <p:txBody>
          <a:bodyPr/>
          <a:lstStyle/>
          <a:p>
            <a:r>
              <a:rPr lang="en-GB" dirty="0" smtClean="0"/>
              <a:t>The majority of </a:t>
            </a:r>
            <a:r>
              <a:rPr lang="en-GB" dirty="0" err="1" smtClean="0"/>
              <a:t>sumstats</a:t>
            </a:r>
            <a:r>
              <a:rPr lang="en-GB" dirty="0" smtClean="0"/>
              <a:t> </a:t>
            </a:r>
            <a:r>
              <a:rPr lang="en-GB" dirty="0"/>
              <a:t>are </a:t>
            </a:r>
            <a:r>
              <a:rPr lang="en-GB" dirty="0" smtClean="0"/>
              <a:t>satisfactory</a:t>
            </a:r>
            <a:r>
              <a:rPr lang="en-GB" dirty="0"/>
              <a:t>.</a:t>
            </a:r>
          </a:p>
          <a:p>
            <a:r>
              <a:rPr lang="en-GB" dirty="0" smtClean="0"/>
              <a:t>However, there were a small number (~20) of problematic proteins according to QCGWAS, with which Manhattan </a:t>
            </a:r>
            <a:r>
              <a:rPr lang="en-GB" dirty="0"/>
              <a:t>plots were produced for each protein from each cohort</a:t>
            </a:r>
            <a:r>
              <a:rPr lang="en-GB" dirty="0" smtClean="0"/>
              <a:t>. It appeared that the total number was a function of MAF, from ~20 at 0.03 to 3 at 0.1.</a:t>
            </a:r>
            <a:endParaRPr lang="en-GB" dirty="0"/>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Information from cohort on those proteins links to LLOD.</a:t>
            </a:r>
          </a:p>
          <a:p>
            <a:pPr lvl="1"/>
            <a:r>
              <a:rPr lang="en-GB" dirty="0" smtClean="0"/>
              <a:t>Exclusion from METAL.</a:t>
            </a:r>
          </a:p>
          <a:p>
            <a:pPr lvl="1"/>
            <a:r>
              <a:rPr lang="en-GB" dirty="0" smtClean="0"/>
              <a:t>Eventual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1293</TotalTime>
  <Words>1595</Words>
  <Application>Microsoft Office PowerPoint</Application>
  <PresentationFormat>Widescreen</PresentationFormat>
  <Paragraphs>212</Paragraphs>
  <Slides>31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SimSun</vt:lpstr>
      <vt:lpstr>Arial</vt:lpstr>
      <vt:lpstr>Calibri</vt:lpstr>
      <vt:lpstr>Calibri Light</vt:lpstr>
      <vt:lpstr>Verdana</vt:lpstr>
      <vt:lpstr>Office Theme</vt:lpstr>
      <vt:lpstr>Genomic dissections of inflammatory proteins</vt:lpstr>
      <vt:lpstr>Introduction</vt:lpstr>
      <vt:lpstr>Study information</vt:lpstr>
      <vt:lpstr>Olink Proximity Extension Assay (PEA) technology</vt:lpstr>
      <vt:lpstr>Statistical analysis</vt:lpstr>
      <vt:lpstr>Association analysis for KORA</vt:lpstr>
      <vt:lpstr>Meta-analysis (METAL)</vt:lpstr>
      <vt:lpstr>Meta-analysis as quality control</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Statistics on AILD blocks</vt:lpstr>
      <vt:lpstr>Results</vt:lpstr>
      <vt:lpstr>375 Signals</vt:lpstr>
      <vt:lpstr>Annotation by PhenoScanner</vt:lpstr>
      <vt:lpstr>Manhattan (L) and Q-Q plots (R) for OPG</vt:lpstr>
      <vt:lpstr>Regional plot (OPG, chr8)</vt:lpstr>
      <vt:lpstr>Forest plot (OPG, chr8)</vt:lpstr>
      <vt:lpstr>Forest plot (OPG, chr17)</vt:lpstr>
      <vt:lpstr>λGC</vt:lpstr>
      <vt:lpstr>Effect size ~ MAF (L) and b/bJ (R, r=0.93)</vt:lpstr>
      <vt:lpstr>Conclusion</vt:lpstr>
      <vt:lpstr>Outlook of the analysis</vt:lpstr>
      <vt:lpstr>Additional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657</cp:revision>
  <dcterms:created xsi:type="dcterms:W3CDTF">2018-11-11T14:47:16Z</dcterms:created>
  <dcterms:modified xsi:type="dcterms:W3CDTF">2019-05-16T11:18:53Z</dcterms:modified>
</cp:coreProperties>
</file>